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3" r:id="rId1"/>
  </p:sldMasterIdLst>
  <p:sldIdLst>
    <p:sldId id="271" r:id="rId2"/>
    <p:sldId id="289" r:id="rId3"/>
    <p:sldId id="279" r:id="rId4"/>
    <p:sldId id="298" r:id="rId5"/>
    <p:sldId id="290" r:id="rId6"/>
    <p:sldId id="281" r:id="rId7"/>
    <p:sldId id="291" r:id="rId8"/>
    <p:sldId id="293" r:id="rId9"/>
    <p:sldId id="294" r:id="rId10"/>
    <p:sldId id="282" r:id="rId11"/>
    <p:sldId id="286" r:id="rId12"/>
    <p:sldId id="28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shuman Chatterjee" initials="AC" lastIdx="1" clrIdx="0">
    <p:extLst>
      <p:ext uri="{19B8F6BF-5375-455C-9EA6-DF929625EA0E}">
        <p15:presenceInfo xmlns:p15="http://schemas.microsoft.com/office/powerpoint/2012/main" userId="de2bb34171c7fc2a" providerId="Windows Live"/>
      </p:ext>
    </p:extLst>
  </p:cmAuthor>
  <p:cmAuthor id="2" name="USER" initials="U" lastIdx="1" clrIdx="1">
    <p:extLst>
      <p:ext uri="{19B8F6BF-5375-455C-9EA6-DF929625EA0E}">
        <p15:presenceInfo xmlns:p15="http://schemas.microsoft.com/office/powerpoint/2012/main" userId="f7ffc4fb530ec4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920" autoAdjust="0"/>
  </p:normalViewPr>
  <p:slideViewPr>
    <p:cSldViewPr snapToGrid="0">
      <p:cViewPr varScale="1">
        <p:scale>
          <a:sx n="89" d="100"/>
          <a:sy n="89" d="100"/>
        </p:scale>
        <p:origin x="43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B007-CC62-4981-AEC5-2C3FBF2AE466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1E64-127E-4B10-A1E1-18A812ACB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612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B007-CC62-4981-AEC5-2C3FBF2AE466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1E64-127E-4B10-A1E1-18A812ACB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22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B007-CC62-4981-AEC5-2C3FBF2AE466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1E64-127E-4B10-A1E1-18A812ACB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2111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B007-CC62-4981-AEC5-2C3FBF2AE466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1E64-127E-4B10-A1E1-18A812ACBF1D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5185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B007-CC62-4981-AEC5-2C3FBF2AE466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1E64-127E-4B10-A1E1-18A812ACB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7164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B007-CC62-4981-AEC5-2C3FBF2AE466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1E64-127E-4B10-A1E1-18A812ACB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4660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B007-CC62-4981-AEC5-2C3FBF2AE466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1E64-127E-4B10-A1E1-18A812ACB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6483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B007-CC62-4981-AEC5-2C3FBF2AE466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1E64-127E-4B10-A1E1-18A812ACB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66679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B007-CC62-4981-AEC5-2C3FBF2AE466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1E64-127E-4B10-A1E1-18A812ACB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3450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B007-CC62-4981-AEC5-2C3FBF2AE466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1E64-127E-4B10-A1E1-18A812ACB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7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B007-CC62-4981-AEC5-2C3FBF2AE466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1E64-127E-4B10-A1E1-18A812ACB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4817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B007-CC62-4981-AEC5-2C3FBF2AE466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1E64-127E-4B10-A1E1-18A812ACB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250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B007-CC62-4981-AEC5-2C3FBF2AE466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1E64-127E-4B10-A1E1-18A812ACB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60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B007-CC62-4981-AEC5-2C3FBF2AE466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1E64-127E-4B10-A1E1-18A812ACB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178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B007-CC62-4981-AEC5-2C3FBF2AE466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1E64-127E-4B10-A1E1-18A812ACB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5154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B007-CC62-4981-AEC5-2C3FBF2AE466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1E64-127E-4B10-A1E1-18A812ACB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225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B007-CC62-4981-AEC5-2C3FBF2AE466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41E64-127E-4B10-A1E1-18A812ACB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8333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9B007-CC62-4981-AEC5-2C3FBF2AE466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41E64-127E-4B10-A1E1-18A812ACBF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28695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  <p:sldLayoutId id="2147484055" r:id="rId12"/>
    <p:sldLayoutId id="2147484056" r:id="rId13"/>
    <p:sldLayoutId id="2147484057" r:id="rId14"/>
    <p:sldLayoutId id="2147484058" r:id="rId15"/>
    <p:sldLayoutId id="2147484059" r:id="rId16"/>
    <p:sldLayoutId id="2147484060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yanyothernerd.com/2013/11/giving-thanks-and-being-fabulous.html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129368"/>
            <a:ext cx="12192000" cy="1429465"/>
          </a:xfrm>
          <a:solidFill>
            <a:schemeClr val="bg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800" dirty="0" err="1"/>
              <a:t>Blockchain</a:t>
            </a:r>
            <a:r>
              <a:rPr lang="en-US" sz="2800" dirty="0"/>
              <a:t>-Based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Patient Data </a:t>
            </a:r>
            <a:r>
              <a:rPr lang="en-US" sz="2800" dirty="0"/>
              <a:t>Management System</a:t>
            </a:r>
            <a:endParaRPr lang="en-US" sz="2500" b="0" dirty="0"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2296" y="5263249"/>
            <a:ext cx="4829101" cy="1238616"/>
          </a:xfrm>
        </p:spPr>
        <p:txBody>
          <a:bodyPr>
            <a:normAutofit/>
          </a:bodyPr>
          <a:lstStyle/>
          <a:p>
            <a:r>
              <a:rPr lang="en-IN" sz="2000" b="1" dirty="0">
                <a:effectLst/>
              </a:rPr>
              <a:t>Divya Kuntal    </a:t>
            </a:r>
            <a:endParaRPr lang="en-IN" sz="2000" b="1" dirty="0" smtClean="0">
              <a:effectLst/>
            </a:endParaRPr>
          </a:p>
          <a:p>
            <a:r>
              <a:rPr lang="en-IN" sz="2000" b="1" dirty="0" smtClean="0">
                <a:effectLst/>
              </a:rPr>
              <a:t>2K21/ISY/08 </a:t>
            </a:r>
            <a:endParaRPr lang="en-IN" sz="2000" b="1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="" xmlns:a16="http://schemas.microsoft.com/office/drawing/2014/main" id="{275E565F-CC13-4749-AC5E-C2F9A67E1FD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533900" y="2558833"/>
            <a:ext cx="2495550" cy="1908392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BA9C4C6-B4BF-4D02-9920-BBCB27C2D025}"/>
              </a:ext>
            </a:extLst>
          </p:cNvPr>
          <p:cNvSpPr txBox="1"/>
          <p:nvPr/>
        </p:nvSpPr>
        <p:spPr>
          <a:xfrm>
            <a:off x="2717123" y="4389597"/>
            <a:ext cx="6096000" cy="1110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Under the supervision of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800" b="1" i="0" dirty="0">
                <a:effectLst/>
                <a:latin typeface="Montserrat" panose="020F0502020204030204" pitchFamily="34" charset="0"/>
              </a:rPr>
              <a:t>   </a:t>
            </a:r>
            <a:r>
              <a:rPr lang="en-IN" sz="1800" b="1" i="0" u="sng" dirty="0" err="1">
                <a:effectLst/>
                <a:latin typeface="Montserrat" panose="020F0502020204030204" pitchFamily="34" charset="0"/>
              </a:rPr>
              <a:t>Dr.</a:t>
            </a:r>
            <a:r>
              <a:rPr lang="en-IN" sz="1800" b="1" i="0" u="sng" dirty="0">
                <a:effectLst/>
                <a:latin typeface="Montserrat" panose="020F0502020204030204" pitchFamily="34" charset="0"/>
              </a:rPr>
              <a:t> Dinesh K. Vishwakarma</a:t>
            </a:r>
            <a:endParaRPr lang="en-IN" sz="1800" b="1" i="0" u="sng" dirty="0">
              <a:effectLst/>
              <a:latin typeface="Open Sans" panose="020F050202020403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CCE31EEC-21CB-6583-6025-4D763C39C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4" r="50158" b="9827"/>
          <a:stretch/>
        </p:blipFill>
        <p:spPr>
          <a:xfrm>
            <a:off x="0" y="155642"/>
            <a:ext cx="4396902" cy="6702357"/>
          </a:xfrm>
        </p:spPr>
      </p:pic>
      <p:pic>
        <p:nvPicPr>
          <p:cNvPr id="3074" name="Picture 2" descr="Blockchain Healthcare Technology: the Industry's Helping Hand">
            <a:extLst>
              <a:ext uri="{FF2B5EF4-FFF2-40B4-BE49-F238E27FC236}">
                <a16:creationId xmlns="" xmlns:a16="http://schemas.microsoft.com/office/drawing/2014/main" id="{8D3CE3D6-6F98-20A5-B8DF-3A73603B0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3" t="8380" r="8948" b="5588"/>
          <a:stretch/>
        </p:blipFill>
        <p:spPr bwMode="auto">
          <a:xfrm>
            <a:off x="4427267" y="875489"/>
            <a:ext cx="7764733" cy="598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F951FAAA-ABA6-FBBD-19C8-D2644DE44382}"/>
              </a:ext>
            </a:extLst>
          </p:cNvPr>
          <p:cNvSpPr/>
          <p:nvPr/>
        </p:nvSpPr>
        <p:spPr>
          <a:xfrm>
            <a:off x="8784077" y="1940668"/>
            <a:ext cx="719846" cy="33560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0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CE2BF0-791E-B785-8B60-6C965C4F7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 vs pos</a:t>
            </a:r>
            <a:endParaRPr lang="en-IN" dirty="0"/>
          </a:p>
        </p:txBody>
      </p:sp>
      <p:pic>
        <p:nvPicPr>
          <p:cNvPr id="5122" name="Picture 2" descr="Proof-of-Work Vs Proof-of-Stake: A Comparative Analysis and an Approach to  Blockchain Consensus Mechanism | Semantic Scholar">
            <a:extLst>
              <a:ext uri="{FF2B5EF4-FFF2-40B4-BE49-F238E27FC236}">
                <a16:creationId xmlns="" xmlns:a16="http://schemas.microsoft.com/office/drawing/2014/main" id="{1DCA80DF-26D9-0818-9A50-62D892D07D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3"/>
          <a:stretch/>
        </p:blipFill>
        <p:spPr bwMode="auto">
          <a:xfrm>
            <a:off x="2002005" y="1794519"/>
            <a:ext cx="8007658" cy="478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34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="" xmlns:a16="http://schemas.microsoft.com/office/drawing/2014/main" id="{29C778C2-3A4C-88EC-5C7D-C179026EF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2009" y="553016"/>
            <a:ext cx="10947981" cy="5751967"/>
          </a:xfrm>
        </p:spPr>
      </p:pic>
    </p:spTree>
    <p:extLst>
      <p:ext uri="{BB962C8B-B14F-4D97-AF65-F5344CB8AC3E}">
        <p14:creationId xmlns:p14="http://schemas.microsoft.com/office/powerpoint/2010/main" val="228124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67AD9B-4FBD-E4B5-3678-9987535E2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major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215966-739C-31EB-4EE1-02270BB10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sensitive data.</a:t>
            </a:r>
          </a:p>
          <a:p>
            <a:r>
              <a:rPr lang="en-US" dirty="0" smtClean="0"/>
              <a:t>Everything </a:t>
            </a:r>
            <a:r>
              <a:rPr lang="en-US" dirty="0"/>
              <a:t>is centralized in healthcare system</a:t>
            </a:r>
            <a:endParaRPr lang="en-IN" dirty="0"/>
          </a:p>
          <a:p>
            <a:r>
              <a:rPr lang="en-IN" dirty="0"/>
              <a:t>Data can be temper easily </a:t>
            </a:r>
          </a:p>
          <a:p>
            <a:r>
              <a:rPr lang="en-IN" dirty="0"/>
              <a:t>Privacy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25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DF1B03E-971B-A9C1-0559-2F95FCDCA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8975929" cy="3695136"/>
          </a:xfrm>
        </p:spPr>
        <p:txBody>
          <a:bodyPr/>
          <a:lstStyle/>
          <a:p>
            <a:r>
              <a:rPr lang="en-US" dirty="0"/>
              <a:t>Through blockchain we will build our decentralized  healthcare system.             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916326CA-611F-C1C1-B510-234464468E12}"/>
              </a:ext>
            </a:extLst>
          </p:cNvPr>
          <p:cNvSpPr/>
          <p:nvPr/>
        </p:nvSpPr>
        <p:spPr>
          <a:xfrm>
            <a:off x="1766656" y="3429000"/>
            <a:ext cx="2562687" cy="132632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Secure</a:t>
            </a:r>
          </a:p>
          <a:p>
            <a:pPr algn="ctr"/>
            <a:r>
              <a:rPr lang="en-US" dirty="0"/>
              <a:t>Decentralized</a:t>
            </a:r>
          </a:p>
          <a:p>
            <a:pPr algn="ctr"/>
            <a:r>
              <a:rPr lang="en-US" dirty="0"/>
              <a:t>immutable</a:t>
            </a:r>
            <a:endParaRPr lang="en-IN" dirty="0"/>
          </a:p>
        </p:txBody>
      </p:sp>
      <p:sp>
        <p:nvSpPr>
          <p:cNvPr id="5" name="Arrow: Down 4">
            <a:extLst>
              <a:ext uri="{FF2B5EF4-FFF2-40B4-BE49-F238E27FC236}">
                <a16:creationId xmlns="" xmlns:a16="http://schemas.microsoft.com/office/drawing/2014/main" id="{45B65492-9032-E355-BC0D-F8E1A95BC9AA}"/>
              </a:ext>
            </a:extLst>
          </p:cNvPr>
          <p:cNvSpPr/>
          <p:nvPr/>
        </p:nvSpPr>
        <p:spPr>
          <a:xfrm>
            <a:off x="2840854" y="2459115"/>
            <a:ext cx="213064" cy="96988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076" name="Picture 4" descr="Blockchain Bitcoin GIF - Blockchain Bitcoin Ethereum - Discover &amp; Share GIF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135" y="3308699"/>
            <a:ext cx="47434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491218E-F49A-8CC1-B97F-293C20F833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9" r="57075" b="54326"/>
          <a:stretch/>
        </p:blipFill>
        <p:spPr>
          <a:xfrm>
            <a:off x="60934" y="5235426"/>
            <a:ext cx="1862062" cy="152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488" t="47292" r="58540" b="15488"/>
          <a:stretch/>
        </p:blipFill>
        <p:spPr>
          <a:xfrm>
            <a:off x="367646" y="2224725"/>
            <a:ext cx="3026004" cy="41760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0665" t="37378" r="18477" b="15235"/>
          <a:stretch/>
        </p:blipFill>
        <p:spPr>
          <a:xfrm>
            <a:off x="3252248" y="1093509"/>
            <a:ext cx="8257880" cy="5316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6768" t="37797" r="59192" b="52877"/>
          <a:stretch/>
        </p:blipFill>
        <p:spPr>
          <a:xfrm>
            <a:off x="461914" y="1140643"/>
            <a:ext cx="2837468" cy="10463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93650" y="173958"/>
            <a:ext cx="4960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Flow of the project 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56959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patient Registration page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9" r="16384" b="6846"/>
          <a:stretch/>
        </p:blipFill>
        <p:spPr>
          <a:xfrm>
            <a:off x="913795" y="1624723"/>
            <a:ext cx="10775443" cy="515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4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" r="9853" b="7365"/>
          <a:stretch/>
        </p:blipFill>
        <p:spPr>
          <a:xfrm>
            <a:off x="188536" y="273376"/>
            <a:ext cx="5916617" cy="3214541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" t="4011" r="1955" b="8556"/>
          <a:stretch/>
        </p:blipFill>
        <p:spPr>
          <a:xfrm>
            <a:off x="5112470" y="3004186"/>
            <a:ext cx="7079530" cy="36228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48486" y="564021"/>
            <a:ext cx="269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Patient Panel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0881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Doctor </a:t>
            </a:r>
            <a:r>
              <a:rPr lang="en-US" dirty="0" smtClean="0"/>
              <a:t>Panel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" t="3497" r="7409" b="14624"/>
          <a:stretch/>
        </p:blipFill>
        <p:spPr>
          <a:xfrm>
            <a:off x="1215452" y="1511713"/>
            <a:ext cx="10209228" cy="5193601"/>
          </a:xfrm>
        </p:spPr>
      </p:pic>
    </p:spTree>
    <p:extLst>
      <p:ext uri="{BB962C8B-B14F-4D97-AF65-F5344CB8AC3E}">
        <p14:creationId xmlns:p14="http://schemas.microsoft.com/office/powerpoint/2010/main" val="347464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in existing 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Scalability : In Existing work they store their on the </a:t>
            </a:r>
            <a:r>
              <a:rPr lang="en-US" sz="3000" dirty="0" err="1" smtClean="0"/>
              <a:t>blockchain</a:t>
            </a:r>
            <a:r>
              <a:rPr lang="en-US" sz="3000" dirty="0" smtClean="0"/>
              <a:t> </a:t>
            </a:r>
            <a:r>
              <a:rPr lang="en-US" sz="3000" dirty="0" err="1" smtClean="0"/>
              <a:t>eg</a:t>
            </a:r>
            <a:r>
              <a:rPr lang="en-US" sz="3000" dirty="0" smtClean="0"/>
              <a:t>: </a:t>
            </a:r>
            <a:r>
              <a:rPr lang="en-US" sz="3000" dirty="0" err="1" smtClean="0"/>
              <a:t>Medicalchain,etc</a:t>
            </a:r>
            <a:r>
              <a:rPr lang="en-US" sz="3000" dirty="0" smtClean="0"/>
              <a:t>.</a:t>
            </a:r>
          </a:p>
          <a:p>
            <a:r>
              <a:rPr lang="en-US" sz="3000" dirty="0" smtClean="0"/>
              <a:t>Secured Storage.</a:t>
            </a:r>
          </a:p>
          <a:p>
            <a:r>
              <a:rPr lang="en-US" sz="3000" dirty="0" smtClean="0"/>
              <a:t>private </a:t>
            </a:r>
            <a:r>
              <a:rPr lang="en-US" sz="3000" dirty="0" err="1" smtClean="0"/>
              <a:t>Blockchain</a:t>
            </a:r>
            <a:r>
              <a:rPr lang="en-US" sz="3000" dirty="0" smtClean="0"/>
              <a:t> </a:t>
            </a:r>
            <a:r>
              <a:rPr lang="en-US" sz="3000" dirty="0" err="1" smtClean="0"/>
              <a:t>eg:Action-Ehr</a:t>
            </a:r>
            <a:endParaRPr lang="en-US" sz="300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715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96063"/>
            <a:ext cx="10353762" cy="4031359"/>
          </a:xfrm>
        </p:spPr>
        <p:txBody>
          <a:bodyPr>
            <a:normAutofit/>
          </a:bodyPr>
          <a:lstStyle/>
          <a:p>
            <a:r>
              <a:rPr lang="en-US" sz="2800" dirty="0"/>
              <a:t>And give time limit access for other healthcare providers.</a:t>
            </a:r>
          </a:p>
          <a:p>
            <a:r>
              <a:rPr lang="en-US" sz="3000" dirty="0"/>
              <a:t>Insurance</a:t>
            </a:r>
            <a:r>
              <a:rPr lang="en-US" sz="3000" dirty="0" smtClean="0"/>
              <a:t>.</a:t>
            </a:r>
          </a:p>
          <a:p>
            <a:r>
              <a:rPr lang="en-US" sz="3000" dirty="0" smtClean="0"/>
              <a:t> </a:t>
            </a:r>
            <a:r>
              <a:rPr lang="en-US" sz="3000" dirty="0"/>
              <a:t>Payment </a:t>
            </a:r>
            <a:r>
              <a:rPr lang="en-US" sz="3000" dirty="0" smtClean="0"/>
              <a:t>option and </a:t>
            </a:r>
            <a:r>
              <a:rPr lang="en-US" sz="2800" dirty="0"/>
              <a:t>appointment option</a:t>
            </a:r>
            <a:r>
              <a:rPr lang="en-US" sz="3000" dirty="0" smtClean="0"/>
              <a:t>.</a:t>
            </a:r>
            <a:endParaRPr lang="en-US" sz="3000" dirty="0"/>
          </a:p>
          <a:p>
            <a:r>
              <a:rPr lang="en-US" sz="3000" dirty="0" smtClean="0"/>
              <a:t>Deployed </a:t>
            </a:r>
            <a:r>
              <a:rPr lang="en-US" sz="3000" dirty="0" smtClean="0"/>
              <a:t>on </a:t>
            </a:r>
            <a:r>
              <a:rPr lang="en-US" sz="3000" dirty="0" smtClean="0"/>
              <a:t>polygon for speed.</a:t>
            </a:r>
            <a:endParaRPr lang="en-US" sz="3000" dirty="0" smtClean="0"/>
          </a:p>
          <a:p>
            <a:r>
              <a:rPr lang="en-US" sz="3000" dirty="0" err="1" smtClean="0"/>
              <a:t>MultiChain</a:t>
            </a:r>
            <a:r>
              <a:rPr lang="en-US" sz="3000" dirty="0" smtClean="0"/>
              <a:t>(Bridge) deployment for Different organization.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10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1739</TotalTime>
  <Words>120</Words>
  <Application>Microsoft Office PowerPoint</Application>
  <PresentationFormat>Widescreen</PresentationFormat>
  <Paragraphs>30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Rounded MT Bold</vt:lpstr>
      <vt:lpstr>Bookman Old Style</vt:lpstr>
      <vt:lpstr>Calibri</vt:lpstr>
      <vt:lpstr>Montserrat</vt:lpstr>
      <vt:lpstr>Open Sans</vt:lpstr>
      <vt:lpstr>Rockwell</vt:lpstr>
      <vt:lpstr>Damask</vt:lpstr>
      <vt:lpstr>Blockchain-Based  Patient Data Management System</vt:lpstr>
      <vt:lpstr>three major problem</vt:lpstr>
      <vt:lpstr>PowerPoint Presentation</vt:lpstr>
      <vt:lpstr>PowerPoint Presentation</vt:lpstr>
      <vt:lpstr>patient Registration page</vt:lpstr>
      <vt:lpstr>PowerPoint Presentation</vt:lpstr>
      <vt:lpstr>Doctor Panel</vt:lpstr>
      <vt:lpstr>Limitation in existing  work</vt:lpstr>
      <vt:lpstr>Future Work</vt:lpstr>
      <vt:lpstr>PowerPoint Presentation</vt:lpstr>
      <vt:lpstr>Pow vs pos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Utilization in Healthcare: Key Requirements and Challenges</dc:title>
  <dc:creator>Anshuman Chatterjee</dc:creator>
  <cp:lastModifiedBy>USER</cp:lastModifiedBy>
  <cp:revision>48</cp:revision>
  <dcterms:created xsi:type="dcterms:W3CDTF">2021-10-27T17:05:25Z</dcterms:created>
  <dcterms:modified xsi:type="dcterms:W3CDTF">2022-12-15T03:52:56Z</dcterms:modified>
</cp:coreProperties>
</file>